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73" r:id="rId2"/>
    <p:sldId id="292" r:id="rId3"/>
    <p:sldId id="276" r:id="rId4"/>
    <p:sldId id="294" r:id="rId5"/>
    <p:sldId id="293" r:id="rId6"/>
    <p:sldId id="295" r:id="rId7"/>
    <p:sldId id="296" r:id="rId8"/>
    <p:sldId id="280" r:id="rId9"/>
    <p:sldId id="277" r:id="rId10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7606" autoAdjust="0"/>
  </p:normalViewPr>
  <p:slideViewPr>
    <p:cSldViewPr>
      <p:cViewPr>
        <p:scale>
          <a:sx n="60" d="100"/>
          <a:sy n="60" d="100"/>
        </p:scale>
        <p:origin x="-1434" y="-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2001" cy="461193"/>
          </a:xfrm>
          <a:prstGeom prst="rect">
            <a:avLst/>
          </a:prstGeom>
        </p:spPr>
        <p:txBody>
          <a:bodyPr vert="horz" lIns="87490" tIns="43745" rIns="87490" bIns="43745" rtlCol="0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566" y="0"/>
            <a:ext cx="3012001" cy="461193"/>
          </a:xfrm>
          <a:prstGeom prst="rect">
            <a:avLst/>
          </a:prstGeom>
        </p:spPr>
        <p:txBody>
          <a:bodyPr vert="horz" lIns="87490" tIns="43745" rIns="87490" bIns="43745" rtlCol="0"/>
          <a:lstStyle>
            <a:lvl1pPr algn="r">
              <a:defRPr sz="1100"/>
            </a:lvl1pPr>
          </a:lstStyle>
          <a:p>
            <a:fld id="{E0AF1AFE-5689-4256-A2E5-0AB354301F47}" type="datetimeFigureOut">
              <a:rPr lang="en-US" smtClean="0"/>
              <a:t>10/15/2013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356"/>
            <a:ext cx="3012001" cy="461193"/>
          </a:xfrm>
          <a:prstGeom prst="rect">
            <a:avLst/>
          </a:prstGeom>
        </p:spPr>
        <p:txBody>
          <a:bodyPr vert="horz" lIns="87490" tIns="43745" rIns="87490" bIns="43745" rtlCol="0" anchor="b"/>
          <a:lstStyle>
            <a:lvl1pPr algn="l">
              <a:defRPr sz="11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566" y="8773356"/>
            <a:ext cx="3012001" cy="461193"/>
          </a:xfrm>
          <a:prstGeom prst="rect">
            <a:avLst/>
          </a:prstGeom>
        </p:spPr>
        <p:txBody>
          <a:bodyPr vert="horz" lIns="87490" tIns="43745" rIns="87490" bIns="43745" rtlCol="0" anchor="b"/>
          <a:lstStyle>
            <a:lvl1pPr algn="r">
              <a:defRPr sz="1100"/>
            </a:lvl1pPr>
          </a:lstStyle>
          <a:p>
            <a:fld id="{8F8EAC26-38C9-445D-9C83-9FBF92526E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546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E1760470-AEFD-4E65-8169-81E0C1CF200F}" type="datetimeFigureOut">
              <a:rPr lang="en-US" smtClean="0"/>
              <a:t>10/15/2013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53F19EA5-93E5-49A9-8172-7B5F2774BB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745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Good afternoon, </a:t>
            </a:r>
            <a:r>
              <a:rPr lang="en-US" dirty="0" smtClean="0"/>
              <a:t>Dr. Bezanson and </a:t>
            </a:r>
            <a:r>
              <a:rPr lang="en-US" dirty="0" smtClean="0"/>
              <a:t>Board members.</a:t>
            </a:r>
            <a:r>
              <a:rPr lang="en-US" baseline="0" dirty="0" smtClean="0"/>
              <a:t> Today, I will be presenting the proposed revisions to Amendment and Notification Requests that incorporate the Academic Performance Framework.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19EA5-93E5-49A9-8172-7B5F2774BB1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573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19EA5-93E5-49A9-8172-7B5F2774BB1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204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19EA5-93E5-49A9-8172-7B5F2774BB1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179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19EA5-93E5-49A9-8172-7B5F2774BB1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466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19EA5-93E5-49A9-8172-7B5F2774BB1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500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19EA5-93E5-49A9-8172-7B5F2774BB1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109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19EA5-93E5-49A9-8172-7B5F2774BB1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186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19EA5-93E5-49A9-8172-7B5F2774BB1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1798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u="none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19EA5-93E5-49A9-8172-7B5F2774BB1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29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81400" y="6324600"/>
            <a:ext cx="2133600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ASBCS October 15, 2013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A6326A7-0876-4872-B3B0-ACC1DA1501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ASBCS October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6326A7-0876-4872-B3B0-ACC1DA1501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ASBCS October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6326A7-0876-4872-B3B0-ACC1DA1501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ASBCS 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26A7-0876-4872-B3B0-ACC1DA150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269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ASBCS October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6326A7-0876-4872-B3B0-ACC1DA1501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ASBCS October 15,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6326A7-0876-4872-B3B0-ACC1DA15012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ASBCS October 15,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6326A7-0876-4872-B3B0-ACC1DA1501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ASBCS October 15,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6326A7-0876-4872-B3B0-ACC1DA1501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ASBCS October 15,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6326A7-0876-4872-B3B0-ACC1DA1501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ASBCS October 15,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6326A7-0876-4872-B3B0-ACC1DA15012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ASBCS October 15,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6326A7-0876-4872-B3B0-ACC1DA15012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ASBCS October 15,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6326A7-0876-4872-B3B0-ACC1DA15012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03348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ASBCS October 15,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  <a:effectLst/>
              </a:defRPr>
            </a:lvl1pPr>
            <a:extLst/>
          </a:lstStyle>
          <a:p>
            <a:fld id="{CA6326A7-0876-4872-B3B0-ACC1DA15012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974102"/>
          </a:xfrm>
        </p:spPr>
        <p:txBody>
          <a:bodyPr>
            <a:normAutofit/>
          </a:bodyPr>
          <a:lstStyle/>
          <a:p>
            <a:r>
              <a:rPr lang="en-US" sz="4800" dirty="0" smtClean="0"/>
              <a:t>Changes to Amendment and Notification </a:t>
            </a:r>
            <a:r>
              <a:rPr lang="en-US" sz="4800" dirty="0" smtClean="0"/>
              <a:t>Requests</a:t>
            </a: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3100" dirty="0" smtClean="0"/>
              <a:t>Alternative Calendar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>Enrollment </a:t>
            </a:r>
            <a:r>
              <a:rPr lang="en-US" sz="3100" dirty="0" smtClean="0"/>
              <a:t>Cap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>Instructional </a:t>
            </a:r>
            <a:r>
              <a:rPr lang="en-US" sz="3100" dirty="0" smtClean="0"/>
              <a:t>Days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>New School </a:t>
            </a:r>
            <a:r>
              <a:rPr lang="en-US" sz="3100" dirty="0" smtClean="0"/>
              <a:t>Site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>Program of </a:t>
            </a:r>
            <a:r>
              <a:rPr lang="en-US" sz="3100" dirty="0" smtClean="0"/>
              <a:t>Instruction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>Site Specific </a:t>
            </a:r>
            <a:r>
              <a:rPr lang="en-US" sz="3100" dirty="0" smtClean="0"/>
              <a:t>Change in </a:t>
            </a:r>
            <a:r>
              <a:rPr lang="en-US" sz="3100" dirty="0"/>
              <a:t>Grades </a:t>
            </a:r>
            <a:r>
              <a:rPr lang="en-US" sz="3100" dirty="0" smtClean="0"/>
              <a:t>Served</a:t>
            </a:r>
            <a:r>
              <a:rPr lang="en-US" sz="3100" dirty="0"/>
              <a:t/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339141"/>
            <a:ext cx="7467600" cy="762000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 smtClean="0"/>
              <a:t>ASBCS October 15, 2013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800600"/>
            <a:ext cx="1905000" cy="1839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ASBCS October 15,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26A7-0876-4872-B3B0-ACC1DA15012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795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Amendments and Notifications</a:t>
            </a:r>
          </a:p>
          <a:p>
            <a:r>
              <a:rPr lang="en-US" sz="4000" dirty="0" smtClean="0"/>
              <a:t>Eligibility Criteria</a:t>
            </a:r>
          </a:p>
          <a:p>
            <a:r>
              <a:rPr lang="en-US" sz="4000" dirty="0" smtClean="0"/>
              <a:t>Submission Requirements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ASBCS October 15,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26A7-0876-4872-B3B0-ACC1DA15012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685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696200" cy="50292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b="1" dirty="0" smtClean="0"/>
              <a:t>Adding Grade Levels Amendment</a:t>
            </a:r>
          </a:p>
          <a:p>
            <a:pPr lvl="1">
              <a:spcBef>
                <a:spcPts val="1800"/>
              </a:spcBef>
            </a:pPr>
            <a:r>
              <a:rPr lang="en-US" sz="3200" dirty="0" smtClean="0"/>
              <a:t>Eligibility Criteria </a:t>
            </a:r>
          </a:p>
          <a:p>
            <a:pPr lvl="1">
              <a:spcBef>
                <a:spcPts val="1800"/>
              </a:spcBef>
            </a:pPr>
            <a:r>
              <a:rPr lang="en-US" sz="3200" dirty="0" smtClean="0"/>
              <a:t>Associated Schools’ performance reviewed for eligibility</a:t>
            </a:r>
          </a:p>
          <a:p>
            <a:pPr lvl="1">
              <a:spcBef>
                <a:spcPts val="1800"/>
              </a:spcBef>
            </a:pPr>
            <a:r>
              <a:rPr lang="en-US" sz="3200" dirty="0" smtClean="0"/>
              <a:t>Submission requirements when the charter holder and/or Associated Schools do not meet</a:t>
            </a:r>
          </a:p>
          <a:p>
            <a:pPr>
              <a:spcBef>
                <a:spcPts val="1800"/>
              </a:spcBef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ASBCS October 15,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26A7-0876-4872-B3B0-ACC1DA15012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728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Eligibility Criteria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ASBCS October 15,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26A7-0876-4872-B3B0-ACC1DA150129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3868131"/>
              </p:ext>
            </p:extLst>
          </p:nvPr>
        </p:nvGraphicFramePr>
        <p:xfrm>
          <a:off x="1295400" y="1524000"/>
          <a:ext cx="7391400" cy="4267200"/>
        </p:xfrm>
        <a:graphic>
          <a:graphicData uri="http://schemas.openxmlformats.org/drawingml/2006/table">
            <a:tbl>
              <a:tblPr firstRow="1" firstCol="1" bandRow="1"/>
              <a:tblGrid>
                <a:gridCol w="7391400"/>
              </a:tblGrid>
              <a:tr h="426720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Enrollment</a:t>
                      </a:r>
                      <a:r>
                        <a:rPr lang="en-US" sz="24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Cap Increase Notification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Instructional Days Decrease Amendment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Program Of Instruction Amendment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</a:t>
                      </a: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charter holder has an overall rating that meets the Board’s academic performance expectations.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Or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The charter holder has not yet received an overall rating, but has non-excluded Associated Schools, all of which have an overall rating of “Meets” or “Exceeds” standard on the most recent Academic Dashboard.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989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Eligibility Criteria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ASBCS October 15,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26A7-0876-4872-B3B0-ACC1DA150129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0847383"/>
              </p:ext>
            </p:extLst>
          </p:nvPr>
        </p:nvGraphicFramePr>
        <p:xfrm>
          <a:off x="1219200" y="1371600"/>
          <a:ext cx="7620000" cy="5123688"/>
        </p:xfrm>
        <a:graphic>
          <a:graphicData uri="http://schemas.openxmlformats.org/drawingml/2006/table">
            <a:tbl>
              <a:tblPr firstRow="1" firstCol="1" bandRow="1"/>
              <a:tblGrid>
                <a:gridCol w="7620000"/>
              </a:tblGrid>
              <a:tr h="512368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Alternative Calendar </a:t>
                      </a:r>
                      <a:r>
                        <a:rPr lang="en-US" sz="24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Notification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Site Specific Change in Grades Served Notification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The charter holder has an overall rating that meets the Board’s academic performance expectations and, if applicable, all non-excluded Associated Schools (specific</a:t>
                      </a:r>
                      <a:r>
                        <a:rPr kumimoji="0" lang="en-US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attribute)</a:t>
                      </a:r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have an overall rating of “Meets” or “Exceeds” standard on the most recent Academic Dashboard.</a:t>
                      </a:r>
                    </a:p>
                    <a:p>
                      <a:pPr algn="ctr"/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</a:t>
                      </a:r>
                    </a:p>
                    <a:p>
                      <a:r>
                        <a:rPr kumimoji="0" lang="en-US" sz="24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The charter holder has not yet received an overall rating, but has non-excluded Associated Schools (specific attribute), all of which have an overall rating of “Meets” or “Exceeds” standard on the most recent Academic Dashboard.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828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Eligibility Criteria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ASBCS October 15,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26A7-0876-4872-B3B0-ACC1DA150129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821513"/>
              </p:ext>
            </p:extLst>
          </p:nvPr>
        </p:nvGraphicFramePr>
        <p:xfrm>
          <a:off x="1447800" y="1447800"/>
          <a:ext cx="7391400" cy="4498848"/>
        </p:xfrm>
        <a:graphic>
          <a:graphicData uri="http://schemas.openxmlformats.org/drawingml/2006/table">
            <a:tbl>
              <a:tblPr firstRow="1" firstCol="1" bandRow="1"/>
              <a:tblGrid>
                <a:gridCol w="7391400"/>
              </a:tblGrid>
              <a:tr h="419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New School Site </a:t>
                      </a:r>
                      <a:r>
                        <a:rPr lang="en-US" sz="2400" b="1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Notification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  <a:p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The charter holder has an overall rating that meets the Board’s academic performance expectations and, if applicable, all non-excluded Associated Schools have an overall rating of “Meets” or “Exceeds” standard on the most recent Academic Dashboard.</a:t>
                      </a:r>
                    </a:p>
                    <a:p>
                      <a:pPr algn="ctr"/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Or</a:t>
                      </a:r>
                    </a:p>
                    <a:p>
                      <a:r>
                        <a:rPr kumimoji="0"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The charter holder has not yet received an overall rating, but has non-excluded Associated Schools, all of which have an overall rating of “Meets” or “Exceeds” standard on the most recent Academic Dashboard.</a:t>
                      </a:r>
                      <a:endParaRPr lang="en-US" sz="2400" b="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844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Charter Holders Not Yet </a:t>
            </a:r>
            <a:r>
              <a:rPr lang="en-US" dirty="0"/>
              <a:t>E</a:t>
            </a:r>
            <a:r>
              <a:rPr lang="en-US" dirty="0" smtClean="0"/>
              <a:t>ligible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 first or second year of operation</a:t>
            </a:r>
          </a:p>
          <a:p>
            <a:pPr lvl="1"/>
            <a:r>
              <a:rPr lang="en-US" sz="3600" dirty="0"/>
              <a:t>No prior and current dashboard until year 3</a:t>
            </a:r>
          </a:p>
          <a:p>
            <a:r>
              <a:rPr lang="en-US" sz="3600" dirty="0" smtClean="0"/>
              <a:t>No Associated Schools that meet the criteria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ASBCS October 15,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26A7-0876-4872-B3B0-ACC1DA15012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01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DSP Submission </a:t>
            </a:r>
            <a:r>
              <a:rPr lang="en-US" sz="3600" dirty="0" smtClean="0"/>
              <a:t>Requirements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95400"/>
            <a:ext cx="7315200" cy="48768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dirty="0" smtClean="0"/>
              <a:t>Schools operated by the requesting charter holder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Do not meet in prior and current year</a:t>
            </a:r>
            <a:endParaRPr lang="en-US" dirty="0" smtClean="0"/>
          </a:p>
          <a:p>
            <a:pPr>
              <a:spcBef>
                <a:spcPts val="1800"/>
              </a:spcBef>
            </a:pPr>
            <a:r>
              <a:rPr lang="en-US" dirty="0" smtClean="0"/>
              <a:t>Relevant Associated Schools</a:t>
            </a:r>
          </a:p>
          <a:p>
            <a:pPr lvl="1">
              <a:spcBef>
                <a:spcPts val="1800"/>
              </a:spcBef>
            </a:pPr>
            <a:r>
              <a:rPr lang="en-US" dirty="0" smtClean="0"/>
              <a:t>Do not meet in current year</a:t>
            </a:r>
            <a:endParaRPr lang="en-US" dirty="0" smtClean="0"/>
          </a:p>
          <a:p>
            <a:pPr marL="82296" indent="0">
              <a:spcBef>
                <a:spcPts val="1800"/>
              </a:spcBef>
              <a:buNone/>
            </a:pPr>
            <a:endParaRPr lang="en-US" sz="2800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ASBCS October 15,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26A7-0876-4872-B3B0-ACC1DA15012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72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ASBCS October 15,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326A7-0876-4872-B3B0-ACC1DA15012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97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1774</TotalTime>
  <Words>459</Words>
  <Application>Microsoft Office PowerPoint</Application>
  <PresentationFormat>On-screen Show (4:3)</PresentationFormat>
  <Paragraphs>71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Changes to Amendment and Notification Requests Alternative Calendar Enrollment Cap Instructional Days New School Site Program of Instruction Site Specific Change in Grades Served </vt:lpstr>
      <vt:lpstr>Overview</vt:lpstr>
      <vt:lpstr>Background</vt:lpstr>
      <vt:lpstr>Eligibility Criteria</vt:lpstr>
      <vt:lpstr>Eligibility Criteria</vt:lpstr>
      <vt:lpstr>Eligibility Criteria</vt:lpstr>
      <vt:lpstr>Charter Holders Not Yet Eligible</vt:lpstr>
      <vt:lpstr>DSP Submission Requirements</vt:lpstr>
      <vt:lpstr>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Expansion Eligibility</dc:title>
  <dc:creator>Hugh Thompson</dc:creator>
  <cp:lastModifiedBy>Johanna Medina</cp:lastModifiedBy>
  <cp:revision>241</cp:revision>
  <cp:lastPrinted>2013-10-15T16:50:27Z</cp:lastPrinted>
  <dcterms:created xsi:type="dcterms:W3CDTF">2013-08-05T17:41:29Z</dcterms:created>
  <dcterms:modified xsi:type="dcterms:W3CDTF">2013-10-15T19:17:24Z</dcterms:modified>
</cp:coreProperties>
</file>